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60" r:id="rId2"/>
    <p:sldId id="261" r:id="rId3"/>
    <p:sldId id="262" r:id="rId4"/>
    <p:sldId id="263" r:id="rId5"/>
    <p:sldId id="264" r:id="rId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solidFill>
                <a:srgbClr val="7695B6"/>
              </a:solidFill>
              <a:prstDash val="solid"/>
              <a:miter lim="400000"/>
            </a:ln>
          </a:left>
          <a:right>
            <a:ln w="12700" cap="flat">
              <a:solidFill>
                <a:srgbClr val="7695B6"/>
              </a:solidFill>
              <a:prstDash val="solid"/>
              <a:miter lim="400000"/>
            </a:ln>
          </a:right>
          <a:top>
            <a:ln w="127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solidFill>
                <a:srgbClr val="7695B6"/>
              </a:solidFill>
              <a:prstDash val="solid"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solidFill>
                <a:srgbClr val="7695B6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solidFill>
                <a:srgbClr val="7695B6"/>
              </a:solidFill>
              <a:prstDash val="solid"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695B6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BD8CD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BE2">
              <a:alpha val="85000"/>
            </a:srgbClr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solidFill>
                <a:srgbClr val="A8A49D"/>
              </a:solidFill>
              <a:prstDash val="solid"/>
              <a:miter lim="400000"/>
            </a:ln>
          </a:left>
          <a:right>
            <a:ln w="12700" cap="flat">
              <a:solidFill>
                <a:srgbClr val="A8A49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A8A49D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4C1BA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3CB"/>
              </a:solidFill>
              <a:prstDash val="solid"/>
              <a:miter lim="400000"/>
            </a:ln>
          </a:insideV>
        </a:tcBdr>
        <a:fill>
          <a:solidFill>
            <a:srgbClr val="8C8982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A49D"/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A49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D6D3CB"/>
              </a:solidFill>
              <a:prstDash val="solid"/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D6D3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D6D3CB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6D6A6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D6D3CB"/>
              </a:solidFill>
              <a:prstDash val="solid"/>
              <a:miter lim="400000"/>
            </a:ln>
          </a:bottom>
          <a:insideH>
            <a:ln w="254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04"/>
  </p:normalViewPr>
  <p:slideViewPr>
    <p:cSldViewPr snapToGrid="0" snapToObjects="1">
      <p:cViewPr varScale="1">
        <p:scale>
          <a:sx n="73" d="100"/>
          <a:sy n="73" d="100"/>
        </p:scale>
        <p:origin x="18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Ligne"/>
          <p:cNvSpPr/>
          <p:nvPr/>
        </p:nvSpPr>
        <p:spPr>
          <a:xfrm>
            <a:off x="406400" y="86233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6" name="Ligne"/>
          <p:cNvSpPr/>
          <p:nvPr/>
        </p:nvSpPr>
        <p:spPr>
          <a:xfrm>
            <a:off x="406400" y="86741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7" name="Date"/>
          <p:cNvSpPr txBox="1">
            <a:spLocks noGrp="1"/>
          </p:cNvSpPr>
          <p:nvPr>
            <p:ph type="body" sz="quarter" idx="13"/>
          </p:nvPr>
        </p:nvSpPr>
        <p:spPr>
          <a:xfrm>
            <a:off x="369422" y="8807450"/>
            <a:ext cx="12255501" cy="406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1800" i="1">
                <a:solidFill>
                  <a:srgbClr val="5C86B9"/>
                </a:solidFill>
              </a:defRPr>
            </a:lvl1pPr>
          </a:lstStyle>
          <a:p>
            <a:r>
              <a:t>Date</a:t>
            </a:r>
          </a:p>
        </p:txBody>
      </p:sp>
      <p:sp>
        <p:nvSpPr>
          <p:cNvPr id="28" name="108352003_2880x2057.jpeg"/>
          <p:cNvSpPr>
            <a:spLocks noGrp="1"/>
          </p:cNvSpPr>
          <p:nvPr>
            <p:ph type="pic" idx="14"/>
          </p:nvPr>
        </p:nvSpPr>
        <p:spPr>
          <a:xfrm>
            <a:off x="368300" y="444500"/>
            <a:ext cx="12268200" cy="6324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355600" y="6908800"/>
            <a:ext cx="12293600" cy="11049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55600" y="8001000"/>
            <a:ext cx="12293600" cy="508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1pPr>
            <a:lvl2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2pPr>
            <a:lvl3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3pPr>
            <a:lvl4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4pPr>
            <a:lvl5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Ligne"/>
          <p:cNvSpPr/>
          <p:nvPr/>
        </p:nvSpPr>
        <p:spPr>
          <a:xfrm>
            <a:off x="406400" y="5270500"/>
            <a:ext cx="5689600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9" name="Ligne"/>
          <p:cNvSpPr/>
          <p:nvPr/>
        </p:nvSpPr>
        <p:spPr>
          <a:xfrm>
            <a:off x="406400" y="5321300"/>
            <a:ext cx="5689600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0" name="108177208_1914x1620.jpeg"/>
          <p:cNvSpPr>
            <a:spLocks noGrp="1"/>
          </p:cNvSpPr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xfrm>
            <a:off x="355600" y="1930400"/>
            <a:ext cx="5816600" cy="3238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55600" y="5410200"/>
            <a:ext cx="5816600" cy="3365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1pPr>
            <a:lvl2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2pPr>
            <a:lvl3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3pPr>
            <a:lvl4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4pPr>
            <a:lvl5pPr marL="0" indent="0">
              <a:spcBef>
                <a:spcPts val="1000"/>
              </a:spcBef>
              <a:buClrTx/>
              <a:buSzTx/>
              <a:buFontTx/>
              <a:buNone/>
              <a:defRPr sz="2400">
                <a:solidFill>
                  <a:srgbClr val="5C86B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38100" dist="15537" dir="5392174" rotWithShape="0">
                    <a:srgbClr val="000000">
                      <a:alpha val="78421"/>
                    </a:srgbClr>
                  </a:outerShdw>
                </a:effectLst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spcBef>
                <a:spcPts val="4200"/>
              </a:spcBef>
            </a:lvl1pPr>
            <a:lvl2pPr>
              <a:spcBef>
                <a:spcPts val="4200"/>
              </a:spcBef>
            </a:lvl2pPr>
            <a:lvl3pPr>
              <a:spcBef>
                <a:spcPts val="4200"/>
              </a:spcBef>
            </a:lvl3pPr>
            <a:lvl4pPr>
              <a:spcBef>
                <a:spcPts val="4200"/>
              </a:spcBef>
            </a:lvl4pPr>
            <a:lvl5pPr>
              <a:spcBef>
                <a:spcPts val="42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Body Level One…"/>
          <p:cNvSpPr txBox="1">
            <a:spLocks noGrp="1"/>
          </p:cNvSpPr>
          <p:nvPr>
            <p:ph type="body" idx="1"/>
          </p:nvPr>
        </p:nvSpPr>
        <p:spPr>
          <a:xfrm>
            <a:off x="355600" y="444500"/>
            <a:ext cx="12293600" cy="8864600"/>
          </a:xfrm>
          <a:prstGeom prst="rect">
            <a:avLst/>
          </a:prstGeom>
        </p:spPr>
        <p:txBody>
          <a:bodyPr/>
          <a:lstStyle>
            <a:lvl1pPr>
              <a:spcBef>
                <a:spcPts val="4200"/>
              </a:spcBef>
            </a:lvl1pPr>
            <a:lvl2pPr>
              <a:spcBef>
                <a:spcPts val="4200"/>
              </a:spcBef>
            </a:lvl2pPr>
            <a:lvl3pPr>
              <a:spcBef>
                <a:spcPts val="4200"/>
              </a:spcBef>
            </a:lvl3pPr>
            <a:lvl4pPr>
              <a:spcBef>
                <a:spcPts val="4200"/>
              </a:spcBef>
            </a:lvl4pPr>
            <a:lvl5pPr>
              <a:spcBef>
                <a:spcPts val="42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>
            <a:spLocks noGrp="1"/>
          </p:cNvSpPr>
          <p:nvPr>
            <p:ph type="pic" sz="half" idx="13"/>
          </p:nvPr>
        </p:nvSpPr>
        <p:spPr>
          <a:xfrm>
            <a:off x="6502400" y="4813300"/>
            <a:ext cx="6121400" cy="4356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sz="half" idx="14"/>
          </p:nvPr>
        </p:nvSpPr>
        <p:spPr>
          <a:xfrm>
            <a:off x="6502400" y="444500"/>
            <a:ext cx="6121400" cy="436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9" name="Image"/>
          <p:cNvSpPr>
            <a:spLocks noGrp="1"/>
          </p:cNvSpPr>
          <p:nvPr>
            <p:ph type="pic" idx="15"/>
          </p:nvPr>
        </p:nvSpPr>
        <p:spPr>
          <a:xfrm>
            <a:off x="368300" y="444500"/>
            <a:ext cx="6121400" cy="8724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305300"/>
            <a:ext cx="10464800" cy="609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ClrTx/>
              <a:buSzTx/>
              <a:buFontTx/>
              <a:buNone/>
              <a:defRPr sz="3000"/>
            </a:lvl1pPr>
          </a:lstStyle>
          <a:p>
            <a:r>
              <a:t>“Type a quote here.” </a:t>
            </a:r>
          </a:p>
        </p:txBody>
      </p:sp>
      <p:sp>
        <p:nvSpPr>
          <p:cNvPr id="108" name="–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200"/>
              </a:spcBef>
              <a:buClrTx/>
              <a:buSzTx/>
              <a:buFontTx/>
              <a:buNone/>
              <a:defRPr sz="3000" i="1">
                <a:solidFill>
                  <a:srgbClr val="5C86B9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38100" dist="15537" dir="5392174" rotWithShape="0">
                    <a:srgbClr val="000000">
                      <a:alpha val="78421"/>
                    </a:srgbClr>
                  </a:outerShdw>
                </a:effectLst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gne"/>
          <p:cNvSpPr/>
          <p:nvPr/>
        </p:nvSpPr>
        <p:spPr>
          <a:xfrm>
            <a:off x="406400" y="25654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Ligne"/>
          <p:cNvSpPr/>
          <p:nvPr/>
        </p:nvSpPr>
        <p:spPr>
          <a:xfrm>
            <a:off x="406400" y="2616200"/>
            <a:ext cx="12192001" cy="127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355600" y="444500"/>
            <a:ext cx="12293600" cy="204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355600" y="2984500"/>
            <a:ext cx="12293600" cy="632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331700" y="9220199"/>
            <a:ext cx="317500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600">
                <a:solidFill>
                  <a:schemeClr val="accent1">
                    <a:hueOff val="54750"/>
                    <a:satOff val="-1697"/>
                    <a:lumOff val="-18038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4" r:id="rId3"/>
    <p:sldLayoutId id="2147483656" r:id="rId4"/>
    <p:sldLayoutId id="2147483657" r:id="rId5"/>
    <p:sldLayoutId id="2147483658" r:id="rId6"/>
    <p:sldLayoutId id="2147483659" r:id="rId7"/>
    <p:sldLayoutId id="2147483660" r:id="rId8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-128" baseline="0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-128" baseline="0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-128" baseline="0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-128" baseline="0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-128" baseline="0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-128" baseline="0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-128" baseline="0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-128" baseline="0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-128" baseline="0">
          <a:ln>
            <a:noFill/>
          </a:ln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9pPr>
    </p:titleStyle>
    <p:bodyStyle>
      <a:lvl1pPr marL="508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3800" b="0" i="0" u="none" strike="noStrike" cap="none" spc="0" baseline="0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1pPr>
      <a:lvl2pPr marL="1016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3800" b="0" i="0" u="none" strike="noStrike" cap="none" spc="0" baseline="0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2pPr>
      <a:lvl3pPr marL="1524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3800" b="0" i="0" u="none" strike="noStrike" cap="none" spc="0" baseline="0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3pPr>
      <a:lvl4pPr marL="2032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3800" b="0" i="0" u="none" strike="noStrike" cap="none" spc="0" baseline="0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4pPr>
      <a:lvl5pPr marL="2540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3800" b="0" i="0" u="none" strike="noStrike" cap="none" spc="0" baseline="0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5pPr>
      <a:lvl6pPr marL="3048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3800" b="0" i="0" u="none" strike="noStrike" cap="none" spc="0" baseline="0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6pPr>
      <a:lvl7pPr marL="3556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3800" b="0" i="0" u="none" strike="noStrike" cap="none" spc="0" baseline="0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7pPr>
      <a:lvl8pPr marL="4064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3800" b="0" i="0" u="none" strike="noStrike" cap="none" spc="0" baseline="0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8pPr>
      <a:lvl9pPr marL="4572000" marR="0" indent="-508000" algn="l" defTabSz="584200" latinLnBrk="0">
        <a:lnSpc>
          <a:spcPct val="100000"/>
        </a:lnSpc>
        <a:spcBef>
          <a:spcPts val="38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3800" b="0" i="0" u="none" strike="noStrike" cap="none" spc="0" baseline="0">
          <a:ln>
            <a:noFill/>
          </a:ln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69422" y="8820854"/>
            <a:ext cx="12255501" cy="379591"/>
          </a:xfrm>
        </p:spPr>
        <p:txBody>
          <a:bodyPr/>
          <a:lstStyle/>
          <a:p>
            <a:r>
              <a:rPr lang="fr-FR" dirty="0" smtClean="0"/>
              <a:t>April 2021</a:t>
            </a:r>
            <a:endParaRPr lang="fr-FR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Peer-graded Assignment: Capstone </a:t>
            </a:r>
            <a:r>
              <a:rPr lang="en-US" sz="4800" dirty="0"/>
              <a:t>Project - The Battle of Neighborhoods </a:t>
            </a:r>
            <a:endParaRPr lang="fr-FR" sz="4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fr-FR" dirty="0" smtClean="0"/>
              <a:t>New York v Toronto</a:t>
            </a:r>
            <a:endParaRPr lang="fr-FR" dirty="0"/>
          </a:p>
        </p:txBody>
      </p:sp>
      <p:pic>
        <p:nvPicPr>
          <p:cNvPr id="2050" name="Picture 2" descr="A Guide to New York City Neighborhoods"/>
          <p:cNvPicPr>
            <a:picLocks noGrp="1" noChangeAspect="1" noChangeArrowheads="1"/>
          </p:cNvPicPr>
          <p:nvPr>
            <p:ph type="pic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7" b="667"/>
          <a:stretch>
            <a:fillRect/>
          </a:stretch>
        </p:blipFill>
        <p:spPr bwMode="auto">
          <a:xfrm>
            <a:off x="0" y="0"/>
            <a:ext cx="13004800" cy="641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76050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endParaRPr lang="fr-F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Business problem</a:t>
            </a:r>
          </a:p>
          <a:p>
            <a:pPr marL="0" indent="0">
              <a:buNone/>
            </a:pPr>
            <a:r>
              <a:rPr lang="en-US" dirty="0" smtClean="0"/>
              <a:t>When a person moves from one place to another, the adaptation may be hard. To improve </a:t>
            </a:r>
            <a:r>
              <a:rPr lang="en-US" dirty="0"/>
              <a:t>the </a:t>
            </a:r>
            <a:r>
              <a:rPr lang="en-US" dirty="0" smtClean="0"/>
              <a:t>adaptation experience</a:t>
            </a:r>
            <a:r>
              <a:rPr lang="en-US" dirty="0"/>
              <a:t>, it can be useful to search for the environment that they feel the most comfortable in. In </a:t>
            </a:r>
            <a:r>
              <a:rPr lang="en-US" dirty="0" smtClean="0"/>
              <a:t>this perspective</a:t>
            </a:r>
            <a:r>
              <a:rPr lang="en-US" dirty="0"/>
              <a:t>, it is worth comparing different areas in the city when the person used to live and then in the </a:t>
            </a:r>
            <a:r>
              <a:rPr lang="en-US" dirty="0" smtClean="0"/>
              <a:t>city where </a:t>
            </a:r>
            <a:r>
              <a:rPr lang="en-US" dirty="0"/>
              <a:t>they intend to move.</a:t>
            </a:r>
          </a:p>
          <a:p>
            <a:r>
              <a:rPr lang="en-US" dirty="0" smtClean="0"/>
              <a:t>Who </a:t>
            </a:r>
            <a:r>
              <a:rPr lang="en-US" dirty="0"/>
              <a:t>would be interested in this project</a:t>
            </a:r>
          </a:p>
          <a:p>
            <a:pPr marL="0" indent="0">
              <a:buNone/>
            </a:pPr>
            <a:r>
              <a:rPr lang="en-US" dirty="0"/>
              <a:t>People who move or travel from one city to another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69322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Data</a:t>
            </a:r>
            <a:endParaRPr lang="fr-F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PLUTO</a:t>
            </a:r>
          </a:p>
          <a:p>
            <a:r>
              <a:rPr lang="fr-FR" dirty="0" err="1" smtClean="0"/>
              <a:t>Wikipedia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5488555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Methodology</a:t>
            </a:r>
            <a:endParaRPr lang="fr-F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Analysis of the </a:t>
            </a:r>
            <a:r>
              <a:rPr lang="en-US" dirty="0"/>
              <a:t>boroughs in New York using </a:t>
            </a:r>
            <a:r>
              <a:rPr lang="en-US" dirty="0" smtClean="0"/>
              <a:t>Foursquare (</a:t>
            </a:r>
            <a:r>
              <a:rPr lang="en-US" dirty="0"/>
              <a:t>part 1) </a:t>
            </a:r>
          </a:p>
          <a:p>
            <a:r>
              <a:rPr lang="en-US" dirty="0" smtClean="0"/>
              <a:t>Analysis </a:t>
            </a:r>
            <a:r>
              <a:rPr lang="en-US" dirty="0"/>
              <a:t>of the boroughs in </a:t>
            </a:r>
            <a:r>
              <a:rPr lang="en-US" dirty="0" smtClean="0"/>
              <a:t>Toronto </a:t>
            </a:r>
            <a:r>
              <a:rPr lang="en-US" dirty="0"/>
              <a:t>using Foursquare </a:t>
            </a:r>
            <a:r>
              <a:rPr lang="en-US" dirty="0" smtClean="0"/>
              <a:t>(</a:t>
            </a:r>
            <a:r>
              <a:rPr lang="en-US" dirty="0"/>
              <a:t>part </a:t>
            </a:r>
            <a:r>
              <a:rPr lang="en-US" dirty="0" smtClean="0"/>
              <a:t>2)</a:t>
            </a:r>
          </a:p>
          <a:p>
            <a:r>
              <a:rPr lang="en-US" dirty="0"/>
              <a:t>Analysis of the </a:t>
            </a:r>
            <a:r>
              <a:rPr lang="en-US" dirty="0" smtClean="0"/>
              <a:t>common </a:t>
            </a:r>
            <a:r>
              <a:rPr lang="en-US" dirty="0"/>
              <a:t>points </a:t>
            </a:r>
            <a:r>
              <a:rPr lang="en-US" dirty="0" smtClean="0"/>
              <a:t>(</a:t>
            </a:r>
            <a:r>
              <a:rPr lang="en-US" dirty="0"/>
              <a:t>part 3</a:t>
            </a:r>
            <a:r>
              <a:rPr lang="en-US" dirty="0" smtClean="0"/>
              <a:t>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128854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Results</a:t>
            </a:r>
            <a:r>
              <a:rPr lang="fr-FR" dirty="0" smtClean="0"/>
              <a:t> and conclusion</a:t>
            </a:r>
            <a:endParaRPr lang="fr-F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There are more boroughs in Toronto than in New </a:t>
            </a:r>
            <a:r>
              <a:rPr lang="en-US" dirty="0" smtClean="0"/>
              <a:t>York</a:t>
            </a:r>
          </a:p>
          <a:p>
            <a:r>
              <a:rPr lang="en-US" dirty="0" smtClean="0"/>
              <a:t>In </a:t>
            </a:r>
            <a:r>
              <a:rPr lang="en-US" dirty="0"/>
              <a:t>New York there are more </a:t>
            </a:r>
            <a:r>
              <a:rPr lang="en-US" dirty="0" err="1"/>
              <a:t>neighbourhoods</a:t>
            </a:r>
            <a:r>
              <a:rPr lang="en-US" dirty="0"/>
              <a:t> than </a:t>
            </a:r>
            <a:r>
              <a:rPr lang="en-US" dirty="0" smtClean="0"/>
              <a:t>in Toronto.</a:t>
            </a:r>
          </a:p>
          <a:p>
            <a:r>
              <a:rPr lang="en-US" dirty="0" smtClean="0"/>
              <a:t>New York has </a:t>
            </a:r>
            <a:r>
              <a:rPr lang="en-US" dirty="0"/>
              <a:t>two times more venues than </a:t>
            </a:r>
            <a:r>
              <a:rPr lang="en-US" dirty="0" smtClean="0"/>
              <a:t>Toronto.</a:t>
            </a:r>
          </a:p>
          <a:p>
            <a:r>
              <a:rPr lang="en-US" dirty="0" smtClean="0"/>
              <a:t>The </a:t>
            </a:r>
            <a:r>
              <a:rPr lang="en-US" dirty="0"/>
              <a:t>vast majority of Toronto’s places exists in </a:t>
            </a:r>
            <a:r>
              <a:rPr lang="en-US" dirty="0" smtClean="0"/>
              <a:t>New York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Three </a:t>
            </a:r>
            <a:r>
              <a:rPr lang="en-US" dirty="0"/>
              <a:t>New York’s boroughs (Manhattan, Queens and Brooklyn) have venues that are the most </a:t>
            </a:r>
            <a:r>
              <a:rPr lang="en-US" dirty="0" smtClean="0"/>
              <a:t>popular in </a:t>
            </a:r>
            <a:r>
              <a:rPr lang="en-US" dirty="0"/>
              <a:t>Toronto</a:t>
            </a:r>
            <a:r>
              <a:rPr lang="en-US" dirty="0" smtClean="0"/>
              <a:t>. They would be therefore a better choice for the people moving from Toronto to New York.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68959577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Editorial">
  <a:themeElements>
    <a:clrScheme name="Editorial">
      <a:dk1>
        <a:srgbClr val="324863"/>
      </a:dk1>
      <a:lt1>
        <a:srgbClr val="634D31"/>
      </a:lt1>
      <a:dk2>
        <a:srgbClr val="615F5C"/>
      </a:dk2>
      <a:lt2>
        <a:srgbClr val="D6D3CB"/>
      </a:lt2>
      <a:accent1>
        <a:srgbClr val="4D76A4"/>
      </a:accent1>
      <a:accent2>
        <a:srgbClr val="729460"/>
      </a:accent2>
      <a:accent3>
        <a:srgbClr val="D6AD40"/>
      </a:accent3>
      <a:accent4>
        <a:srgbClr val="DC7D39"/>
      </a:accent4>
      <a:accent5>
        <a:srgbClr val="C36061"/>
      </a:accent5>
      <a:accent6>
        <a:srgbClr val="7E649B"/>
      </a:accent6>
      <a:hlink>
        <a:srgbClr val="0000FF"/>
      </a:hlink>
      <a:folHlink>
        <a:srgbClr val="FF00FF"/>
      </a:folHlink>
    </a:clrScheme>
    <a:fontScheme name="Editorial">
      <a:majorFont>
        <a:latin typeface="Didot"/>
        <a:ea typeface="Didot"/>
        <a:cs typeface="Didot"/>
      </a:majorFont>
      <a:minorFont>
        <a:latin typeface="Didot"/>
        <a:ea typeface="Didot"/>
        <a:cs typeface="Didot"/>
      </a:minorFont>
    </a:fontScheme>
    <a:fmtScheme name="Edito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>
              <a:hueOff val="109193"/>
              <a:satOff val="-4874"/>
              <a:lumOff val="12971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24863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Editorial">
  <a:themeElements>
    <a:clrScheme name="Editorial">
      <a:dk1>
        <a:srgbClr val="000000"/>
      </a:dk1>
      <a:lt1>
        <a:srgbClr val="FFFFFF"/>
      </a:lt1>
      <a:dk2>
        <a:srgbClr val="615F5C"/>
      </a:dk2>
      <a:lt2>
        <a:srgbClr val="D6D3CB"/>
      </a:lt2>
      <a:accent1>
        <a:srgbClr val="4D76A4"/>
      </a:accent1>
      <a:accent2>
        <a:srgbClr val="729460"/>
      </a:accent2>
      <a:accent3>
        <a:srgbClr val="D6AD40"/>
      </a:accent3>
      <a:accent4>
        <a:srgbClr val="DC7D39"/>
      </a:accent4>
      <a:accent5>
        <a:srgbClr val="C36061"/>
      </a:accent5>
      <a:accent6>
        <a:srgbClr val="7E649B"/>
      </a:accent6>
      <a:hlink>
        <a:srgbClr val="0000FF"/>
      </a:hlink>
      <a:folHlink>
        <a:srgbClr val="FF00FF"/>
      </a:folHlink>
    </a:clrScheme>
    <a:fontScheme name="Editorial">
      <a:majorFont>
        <a:latin typeface="Didot"/>
        <a:ea typeface="Didot"/>
        <a:cs typeface="Didot"/>
      </a:majorFont>
      <a:minorFont>
        <a:latin typeface="Didot"/>
        <a:ea typeface="Didot"/>
        <a:cs typeface="Didot"/>
      </a:minorFont>
    </a:fontScheme>
    <a:fmtScheme name="Edito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>
              <a:hueOff val="109193"/>
              <a:satOff val="-4874"/>
              <a:lumOff val="12971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24863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227</Words>
  <Application>Microsoft Office PowerPoint</Application>
  <PresentationFormat>Custom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Didot</vt:lpstr>
      <vt:lpstr>Helvetica</vt:lpstr>
      <vt:lpstr>Helvetica Neue</vt:lpstr>
      <vt:lpstr>Palatino</vt:lpstr>
      <vt:lpstr>Zapf Dingbats</vt:lpstr>
      <vt:lpstr>Editorial</vt:lpstr>
      <vt:lpstr>Peer-graded Assignment: Capstone Project - The Battle of Neighborhoods </vt:lpstr>
      <vt:lpstr>Introduction</vt:lpstr>
      <vt:lpstr>Data</vt:lpstr>
      <vt:lpstr>Methodology</vt:lpstr>
      <vt:lpstr>Results and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Russian law</dc:title>
  <cp:lastModifiedBy>Allen &amp; Overy</cp:lastModifiedBy>
  <cp:revision>46</cp:revision>
  <dcterms:modified xsi:type="dcterms:W3CDTF">2021-04-22T07:46:07Z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2e67a54-274b-43d7-8098-b3ba5f50e576_Enabled">
    <vt:lpwstr>True</vt:lpwstr>
  </property>
  <property fmtid="{D5CDD505-2E9C-101B-9397-08002B2CF9AE}" pid="3" name="MSIP_Label_42e67a54-274b-43d7-8098-b3ba5f50e576_SiteId">
    <vt:lpwstr>7f0b44d2-04f8-4672-bf5d-4676796468a3</vt:lpwstr>
  </property>
  <property fmtid="{D5CDD505-2E9C-101B-9397-08002B2CF9AE}" pid="4" name="MSIP_Label_42e67a54-274b-43d7-8098-b3ba5f50e576_Owner">
    <vt:lpwstr>ekaterina.grivnova@allenovery.com</vt:lpwstr>
  </property>
  <property fmtid="{D5CDD505-2E9C-101B-9397-08002B2CF9AE}" pid="5" name="MSIP_Label_42e67a54-274b-43d7-8098-b3ba5f50e576_SetDate">
    <vt:lpwstr>2021-03-27T11:31:08.6657816Z</vt:lpwstr>
  </property>
  <property fmtid="{D5CDD505-2E9C-101B-9397-08002B2CF9AE}" pid="6" name="MSIP_Label_42e67a54-274b-43d7-8098-b3ba5f50e576_Name">
    <vt:lpwstr>Restricted</vt:lpwstr>
  </property>
  <property fmtid="{D5CDD505-2E9C-101B-9397-08002B2CF9AE}" pid="7" name="MSIP_Label_42e67a54-274b-43d7-8098-b3ba5f50e576_Application">
    <vt:lpwstr>Microsoft Azure Information Protection</vt:lpwstr>
  </property>
  <property fmtid="{D5CDD505-2E9C-101B-9397-08002B2CF9AE}" pid="8" name="MSIP_Label_42e67a54-274b-43d7-8098-b3ba5f50e576_ActionId">
    <vt:lpwstr>527b85eb-7fec-43e2-ac5e-3ed06670e2d1</vt:lpwstr>
  </property>
  <property fmtid="{D5CDD505-2E9C-101B-9397-08002B2CF9AE}" pid="9" name="MSIP_Label_42e67a54-274b-43d7-8098-b3ba5f50e576_Extended_MSFT_Method">
    <vt:lpwstr>Automatic</vt:lpwstr>
  </property>
  <property fmtid="{D5CDD505-2E9C-101B-9397-08002B2CF9AE}" pid="10" name="Sensitivity">
    <vt:lpwstr>Restricted</vt:lpwstr>
  </property>
</Properties>
</file>